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57" r:id="rId4"/>
    <p:sldId id="258" r:id="rId5"/>
    <p:sldId id="261" r:id="rId6"/>
    <p:sldId id="262" r:id="rId7"/>
    <p:sldId id="263" r:id="rId8"/>
    <p:sldId id="26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25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B6B66864-CECB-459E-857D-D0AEA176EEB0}" type="datetimeFigureOut">
              <a:rPr lang="en-US" smtClean="0"/>
              <a:pPr/>
              <a:t>12/6/2009</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DE15109D-55C2-407B-A43C-2530AA80D6F5}"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6B66864-CECB-459E-857D-D0AEA176EEB0}" type="datetimeFigureOut">
              <a:rPr lang="en-US" smtClean="0"/>
              <a:pPr/>
              <a:t>12/6/2009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E15109D-55C2-407B-A43C-2530AA80D6F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6B66864-CECB-459E-857D-D0AEA176EEB0}" type="datetimeFigureOut">
              <a:rPr lang="en-US" smtClean="0"/>
              <a:pPr/>
              <a:t>12/6/2009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E15109D-55C2-407B-A43C-2530AA80D6F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6B66864-CECB-459E-857D-D0AEA176EEB0}" type="datetimeFigureOut">
              <a:rPr lang="en-US" smtClean="0"/>
              <a:pPr/>
              <a:t>12/6/2009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E15109D-55C2-407B-A43C-2530AA80D6F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B6B66864-CECB-459E-857D-D0AEA176EEB0}" type="datetimeFigureOut">
              <a:rPr lang="en-US" smtClean="0"/>
              <a:pPr/>
              <a:t>12/6/2009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E15109D-55C2-407B-A43C-2530AA80D6F5}"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6B66864-CECB-459E-857D-D0AEA176EEB0}" type="datetimeFigureOut">
              <a:rPr lang="en-US" smtClean="0"/>
              <a:pPr/>
              <a:t>12/6/2009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E15109D-55C2-407B-A43C-2530AA80D6F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B6B66864-CECB-459E-857D-D0AEA176EEB0}" type="datetimeFigureOut">
              <a:rPr lang="en-US" smtClean="0"/>
              <a:pPr/>
              <a:t>12/6/2009</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DE15109D-55C2-407B-A43C-2530AA80D6F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B6B66864-CECB-459E-857D-D0AEA176EEB0}" type="datetimeFigureOut">
              <a:rPr lang="en-US" smtClean="0"/>
              <a:pPr/>
              <a:t>12/6/2009</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DE15109D-55C2-407B-A43C-2530AA80D6F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B6B66864-CECB-459E-857D-D0AEA176EEB0}" type="datetimeFigureOut">
              <a:rPr lang="en-US" smtClean="0"/>
              <a:pPr/>
              <a:t>12/6/2009</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DE15109D-55C2-407B-A43C-2530AA80D6F5}"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6B66864-CECB-459E-857D-D0AEA176EEB0}" type="datetimeFigureOut">
              <a:rPr lang="en-US" smtClean="0"/>
              <a:pPr/>
              <a:t>12/6/2009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E15109D-55C2-407B-A43C-2530AA80D6F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B6B66864-CECB-459E-857D-D0AEA176EEB0}" type="datetimeFigureOut">
              <a:rPr lang="en-US" smtClean="0"/>
              <a:pPr/>
              <a:t>12/6/2009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E15109D-55C2-407B-A43C-2530AA80D6F5}"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B6B66864-CECB-459E-857D-D0AEA176EEB0}" type="datetimeFigureOut">
              <a:rPr lang="en-US" smtClean="0"/>
              <a:pPr/>
              <a:t>12/6/2009</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E15109D-55C2-407B-A43C-2530AA80D6F5}"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kzoo.edu/psych/stop_bullying/for_teachers/identifying.html" TargetMode="External"/><Relationship Id="rId2" Type="http://schemas.openxmlformats.org/officeDocument/2006/relationships/hyperlink" Target="http://www.education.com/topic/school-bullying-teasing/" TargetMode="External"/><Relationship Id="rId1" Type="http://schemas.openxmlformats.org/officeDocument/2006/relationships/slideLayout" Target="../slideLayouts/slideLayout2.xml"/><Relationship Id="rId4" Type="http://schemas.openxmlformats.org/officeDocument/2006/relationships/hyperlink" Target="http://www.nobully.com/costs.ht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School Bullying</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b="1" dirty="0" smtClean="0"/>
              <a:t>What is bullying?</a:t>
            </a:r>
            <a:r>
              <a:rPr lang="en-US" baseline="30000" dirty="0" smtClean="0"/>
              <a:t>1</a:t>
            </a:r>
            <a:r>
              <a:rPr lang="en-US" dirty="0" smtClean="0"/>
              <a:t> </a:t>
            </a:r>
          </a:p>
          <a:p>
            <a:r>
              <a:rPr lang="en-US" dirty="0" smtClean="0"/>
              <a:t>An intentional act. The child who bullies wants to harm the victim; it is no accident.</a:t>
            </a:r>
          </a:p>
          <a:p>
            <a:r>
              <a:rPr lang="en-US" dirty="0" smtClean="0"/>
              <a:t>Characterized by repeat occurrences. Bullying is not generally considered a random act, nor a single incident.</a:t>
            </a:r>
          </a:p>
          <a:p>
            <a:r>
              <a:rPr lang="en-US" dirty="0" smtClean="0"/>
              <a:t>A power differential. A fight between two kids of equal power is not bullying; bullying is a fight where the child who bullies has some advantage or power over the child who is victimized.</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Things that can help</a:t>
            </a:r>
            <a:endParaRPr lang="en-US" dirty="0"/>
          </a:p>
        </p:txBody>
      </p:sp>
      <p:sp>
        <p:nvSpPr>
          <p:cNvPr id="3" name="Content Placeholder 2"/>
          <p:cNvSpPr>
            <a:spLocks noGrp="1"/>
          </p:cNvSpPr>
          <p:nvPr>
            <p:ph idx="1"/>
          </p:nvPr>
        </p:nvSpPr>
        <p:spPr/>
        <p:txBody>
          <a:bodyPr>
            <a:normAutofit fontScale="25000" lnSpcReduction="20000"/>
          </a:bodyPr>
          <a:lstStyle/>
          <a:p>
            <a:r>
              <a:rPr lang="en-US" sz="4900" b="1" dirty="0" smtClean="0"/>
              <a:t>Talk with and listen to your kids - everyday.</a:t>
            </a:r>
            <a:r>
              <a:rPr lang="en-US" sz="4900" dirty="0" smtClean="0"/>
              <a:t> Research shows that parents are often the last to know when their child has bullied or been bullied. You can encourage your children to buck that trend by engaging in frequent conversations about their social lives. Spend a few minutes every day asking open ended questions about who they spend time with at school and in the neighborhood, what they do in between classes and at recess, who they have lunch with, or what happens on the way to and from school. If your children feel comfortable talking to you about their peers </a:t>
            </a:r>
            <a:r>
              <a:rPr lang="en-US" sz="4900" i="1" dirty="0" smtClean="0"/>
              <a:t>before</a:t>
            </a:r>
            <a:r>
              <a:rPr lang="en-US" sz="4900" dirty="0" smtClean="0"/>
              <a:t> they’re involved in a bullying event, they’ll be much more likely to get you involved </a:t>
            </a:r>
            <a:r>
              <a:rPr lang="en-US" sz="4900" i="1" dirty="0" smtClean="0"/>
              <a:t>after.</a:t>
            </a:r>
            <a:r>
              <a:rPr lang="en-US" sz="4900" dirty="0" smtClean="0"/>
              <a:t> </a:t>
            </a:r>
          </a:p>
          <a:p>
            <a:r>
              <a:rPr lang="en-US" sz="4900" b="1" dirty="0" smtClean="0"/>
              <a:t>Spend time at school and recess.</a:t>
            </a:r>
            <a:r>
              <a:rPr lang="en-US" sz="4900" dirty="0" smtClean="0"/>
              <a:t> Research shows that 67% of bullying happens when adults are not present. Schools don’t have the resources to do it all and need parents’ help in reducing bullying. Whether you can volunteer once a week or once a month, you can make a real difference just by being present and helping to organize games and activities that encourage kids to play with new friends. Be sure to coordinate your on-campus volunteer time with your child’s teacher and/or principal.</a:t>
            </a:r>
          </a:p>
          <a:p>
            <a:r>
              <a:rPr lang="en-US" sz="4900" b="1" dirty="0" smtClean="0"/>
              <a:t>Be a good example of kindness and leadership.</a:t>
            </a:r>
            <a:r>
              <a:rPr lang="en-US" sz="4900" dirty="0" smtClean="0"/>
              <a:t> Your kids learn a lot about power relationships from watching you. When you get angry at a waiter, a sales clerk, another driver on the road, or even your child, you have a great opportunity to model effective communication techniques. Don’t blow it by blowing your top! Any time you speak to another person in a mean or abusive way, you’re teaching your child that bullying is ok.</a:t>
            </a:r>
          </a:p>
          <a:p>
            <a:r>
              <a:rPr lang="en-US" sz="4900" b="1" dirty="0" smtClean="0"/>
              <a:t>Learn the signs.</a:t>
            </a:r>
            <a:r>
              <a:rPr lang="en-US" sz="4900" dirty="0" smtClean="0"/>
              <a:t> Most children don't tell anyone (especially adults) that they've been bullied. It is therefore important for parents and teachers to learn to recognize possible signs of being victimized such as frequent loss of personal belongings, complaints of headaches or stomachaches, avoiding recess or school activities, getting to school very late or very early. If you suspect that a child might be bullied, talk with the child’s teacher or find ways to observe his or her peer interactions to determine whether or not your suspicions might be correct. Talk directly to your child about the situation.</a:t>
            </a:r>
          </a:p>
          <a:p>
            <a:r>
              <a:rPr lang="en-US" sz="4900" b="1" dirty="0" smtClean="0"/>
              <a:t>Create healthy anti-bullying habits early.</a:t>
            </a:r>
            <a:r>
              <a:rPr lang="en-US" sz="4900" dirty="0" smtClean="0"/>
              <a:t> Help develop anti-bullying and anti-victimization habits early in your children, as early as kindergarten. Coach your children what </a:t>
            </a:r>
            <a:r>
              <a:rPr lang="en-US" sz="4900" i="1" dirty="0" smtClean="0"/>
              <a:t>not</a:t>
            </a:r>
            <a:r>
              <a:rPr lang="en-US" sz="4900" dirty="0" smtClean="0"/>
              <a:t> to do - hitting, pushing, teasing, "saying </a:t>
            </a:r>
            <a:r>
              <a:rPr lang="en-US" sz="4900" dirty="0" err="1" smtClean="0"/>
              <a:t>na-na-na-na-na</a:t>
            </a:r>
            <a:r>
              <a:rPr lang="en-US" sz="4900" dirty="0" smtClean="0"/>
              <a:t>," being mean to others. Help your child to focus on how such actions might feel to the child on the receiving end (e.g., “How do you think you would feel if that happened to you?”). Such strategies can enhance empathy for others. Equally if not more important, teach your children what to </a:t>
            </a:r>
            <a:r>
              <a:rPr lang="en-US" sz="4900" i="1" dirty="0" smtClean="0"/>
              <a:t>do</a:t>
            </a:r>
            <a:r>
              <a:rPr lang="en-US" sz="4900" dirty="0" smtClean="0"/>
              <a:t> -- kindness, empathy, fair play, and turn-taking are critical skills for good peer relations. Children also need to learn how to say "no" firmly, and how to avoid being mean to others. Coach your child about what to do if other kids are mean - get an adult right away, tell the child who is teasing or bullying to "stop," walk away and ignore the bully. It may help to role play what to do with your child. And repetition helps: go over these techniques periodically with your Kindergarten and early Elementary school aged children.</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25000" lnSpcReduction="20000"/>
          </a:bodyPr>
          <a:lstStyle/>
          <a:p>
            <a:r>
              <a:rPr lang="en-US" sz="4300" b="1" dirty="0" smtClean="0"/>
              <a:t>Help your child’s school address bullying effectively.</a:t>
            </a:r>
            <a:r>
              <a:rPr lang="en-US" sz="4300" dirty="0" smtClean="0"/>
              <a:t> Whether your children have been bullied or not, you should know what their school is doing to address bullying. Research shows that “zero-tolerance” policies aren’t effective. What works better are ongoing educational programs that help create a healthy social climate in the school. This means teaching kids at every grade level how to be inclusive leaders and how to be empathic towards others and teaching victims effective resistance techniques. If your school does not have effective bullying strategies and policies in place, talk to the principal and advocate for change.</a:t>
            </a:r>
          </a:p>
          <a:p>
            <a:r>
              <a:rPr lang="en-US" sz="4300" b="1" dirty="0" smtClean="0"/>
              <a:t>Establish household rules about bullying.</a:t>
            </a:r>
            <a:r>
              <a:rPr lang="en-US" sz="4300" dirty="0" smtClean="0"/>
              <a:t> Your children need to hear from you explicitly that it’s not normal, ok, or tolerable for them to bully, to be bullied, or to stand by and just watch other kids be bullied. Make sure they know that if they are bullied physically, verbally, or socially (at school, by a sibling, in your neighborhood, or online) it’s safe and important for them to tell you about it and that you will help. They also need to know just what bullying is (many children do not know that they are bullying others), and that such behavior is harmful to others and not acceptable. You can help your children find other ways to exert their personal power, status, and leadership at school, and that you will work with them, their teachers, and their principal to implement a kindness plan at school.</a:t>
            </a:r>
          </a:p>
          <a:p>
            <a:r>
              <a:rPr lang="en-US" sz="4300" b="1" dirty="0" smtClean="0"/>
              <a:t>Teach your child how to be a good witness. </a:t>
            </a:r>
            <a:r>
              <a:rPr lang="en-US" sz="4300" dirty="0" smtClean="0"/>
              <a:t>Research shows that kids who witness bullying feel powerless and seldom intervene. However, kids who take action can have a powerful and positive effect on the situation. Although it’s never a child’s responsibility to put him or herself in danger, kids can often effectively diffuse a bullying situation by yelling “Stop! You’re bullying!” Kids can also help each other by providing support to the victim, not giving extra attention to the bully, and/or reporting what they witnessed to an adult.</a:t>
            </a:r>
          </a:p>
          <a:p>
            <a:r>
              <a:rPr lang="en-US" sz="4300" b="1" dirty="0" smtClean="0"/>
              <a:t>Teach your child about </a:t>
            </a:r>
            <a:r>
              <a:rPr lang="en-US" sz="4300" b="1" dirty="0" err="1" smtClean="0"/>
              <a:t>cyberbullying</a:t>
            </a:r>
            <a:r>
              <a:rPr lang="en-US" sz="4300" b="1" dirty="0" smtClean="0"/>
              <a:t>.</a:t>
            </a:r>
            <a:r>
              <a:rPr lang="en-US" sz="4300" dirty="0" smtClean="0"/>
              <a:t> Children often do not realize what </a:t>
            </a:r>
            <a:r>
              <a:rPr lang="en-US" sz="4300" dirty="0" err="1" smtClean="0"/>
              <a:t>cyberbullying</a:t>
            </a:r>
            <a:r>
              <a:rPr lang="en-US" sz="4300" dirty="0" smtClean="0"/>
              <a:t> is. </a:t>
            </a:r>
            <a:r>
              <a:rPr lang="en-US" sz="4300" dirty="0" err="1" smtClean="0"/>
              <a:t>Cyberbullying</a:t>
            </a:r>
            <a:r>
              <a:rPr lang="en-US" sz="4300" dirty="0" smtClean="0"/>
              <a:t> includes sending mean, rude, vulgar, or threatening messages or images; posting sensitive, private information about another person; pretending to be someone else in order to make that person look bad; and intentionally excluding someone from an online group. These acts are as harmful as physical violence and must not be tolerated. We know from research that the more time a teen spends online, the more likely they will be </a:t>
            </a:r>
            <a:r>
              <a:rPr lang="en-US" sz="4300" dirty="0" err="1" smtClean="0"/>
              <a:t>cyberbullied</a:t>
            </a:r>
            <a:r>
              <a:rPr lang="en-US" sz="4300" dirty="0" smtClean="0"/>
              <a:t> – so limit online time.</a:t>
            </a:r>
          </a:p>
          <a:p>
            <a:r>
              <a:rPr lang="en-US" sz="4300" b="1" dirty="0" smtClean="0"/>
              <a:t>Spread the word that bullying should not be a normal part of childhood.</a:t>
            </a:r>
            <a:r>
              <a:rPr lang="en-US" sz="4300" dirty="0" smtClean="0"/>
              <a:t> Some adults hesitate to act when they observe or hear about bullying because they think of bullying as a typical phase of childhood that must be endured or that it can help children “toughen up”. It is important for all adults to understand that bullying does not have to be a normal part of childhood. All forms of bullying are harmful to the perpetrator, the victim, and to witnesses and the effects last well into adulthood (and can include depression, anxiety, substance abuse, family violence and criminal behavior). Efforts to effectively address bullying require the collaboration of school, home, and community.</a:t>
            </a:r>
            <a:r>
              <a:rPr lang="en-US" sz="4300" b="1" dirty="0" smtClean="0"/>
              <a:t> </a:t>
            </a:r>
            <a:r>
              <a:rPr lang="en-US" sz="4300" dirty="0" smtClean="0"/>
              <a:t>Forward this list and articles you’ve read to all the parents, teachers, administrators, after school care programs, camp counselors, and spiritual leaders you know. Bullying is an enormous problem but if we all work together, it’s one we </a:t>
            </a:r>
            <a:r>
              <a:rPr lang="en-US" sz="4300" i="1" dirty="0" smtClean="0"/>
              <a:t>can </a:t>
            </a:r>
            <a:r>
              <a:rPr lang="en-US" sz="4300" dirty="0" smtClean="0"/>
              <a:t>impact.</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Signs of a bully</a:t>
            </a:r>
            <a:endParaRPr lang="en-US" dirty="0"/>
          </a:p>
        </p:txBody>
      </p:sp>
      <p:sp>
        <p:nvSpPr>
          <p:cNvPr id="3" name="Content Placeholder 2"/>
          <p:cNvSpPr>
            <a:spLocks noGrp="1"/>
          </p:cNvSpPr>
          <p:nvPr>
            <p:ph idx="1"/>
          </p:nvPr>
        </p:nvSpPr>
        <p:spPr/>
        <p:txBody>
          <a:bodyPr>
            <a:normAutofit fontScale="47500" lnSpcReduction="20000"/>
          </a:bodyPr>
          <a:lstStyle/>
          <a:p>
            <a:r>
              <a:rPr lang="en-US" dirty="0" smtClean="0"/>
              <a:t>May tease (repeatedly) in nasty ways, taunt, intimidate, threaten, ridicule, hit, and damage belongings of other students; this may be displayed toward many children, but typically they select in particular weaker and relatively defenseless students as their targets. Also, many bullies induce some of their followers to do the "dirty work" while they themselves keep in the background</a:t>
            </a:r>
            <a:br>
              <a:rPr lang="en-US" dirty="0" smtClean="0"/>
            </a:br>
            <a:r>
              <a:rPr lang="en-US" dirty="0" smtClean="0"/>
              <a:t>· May be physically stronger than their classmates and their victims in particular; may be the same age as or somewhat older than their victims; are physically effective in play activities, sports, and fights (applies particularly to boys)</a:t>
            </a:r>
            <a:br>
              <a:rPr lang="en-US" dirty="0" smtClean="0"/>
            </a:br>
            <a:r>
              <a:rPr lang="en-US" dirty="0" smtClean="0"/>
              <a:t>· May have strong needs to dominate and subdue other students, to assert themselves with power and threat, and to get their own way; they may brag about their actual or imagined superiority.</a:t>
            </a:r>
            <a:br>
              <a:rPr lang="en-US" dirty="0" smtClean="0"/>
            </a:br>
            <a:r>
              <a:rPr lang="en-US" dirty="0" smtClean="0"/>
              <a:t>· May be hot tempered, easily angered, impulsive, and have low frustration tolerance; they have difficulty conforming to rules and tolerating adversities and delays, and may try to gain advantage by cheating</a:t>
            </a:r>
            <a:br>
              <a:rPr lang="en-US" dirty="0" smtClean="0"/>
            </a:br>
            <a:r>
              <a:rPr lang="en-US" dirty="0" smtClean="0"/>
              <a:t>· May be generally oppositional, defiant, and aggressive toward adults, and may be frightening to adults (depending on the age and physical strength of the young person); are generally good at "talking themselves out of" difficult situations.</a:t>
            </a:r>
            <a:br>
              <a:rPr lang="en-US" dirty="0" smtClean="0"/>
            </a:br>
            <a:r>
              <a:rPr lang="en-US" dirty="0" smtClean="0"/>
              <a:t>· May be seen as being tough, hardened, and may show little empathy with students who are victimized</a:t>
            </a:r>
            <a:br>
              <a:rPr lang="en-US" dirty="0" smtClean="0"/>
            </a:b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Signs of a victim</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Possible </a:t>
            </a:r>
            <a:r>
              <a:rPr lang="en-US" dirty="0" smtClean="0"/>
              <a:t>primary signs of being a victim </a:t>
            </a:r>
            <a:r>
              <a:rPr lang="en-US" dirty="0" smtClean="0"/>
              <a:t>-</a:t>
            </a:r>
            <a:r>
              <a:rPr lang="en-US" dirty="0" smtClean="0"/>
              <a:t/>
            </a:r>
            <a:br>
              <a:rPr lang="en-US" dirty="0" smtClean="0"/>
            </a:br>
            <a:r>
              <a:rPr lang="en-US" dirty="0" smtClean="0"/>
              <a:t>· May be repeatedly teased in a nasty way, called names, ridiculed, intimidated, subdued</a:t>
            </a:r>
            <a:br>
              <a:rPr lang="en-US" dirty="0" smtClean="0"/>
            </a:br>
            <a:r>
              <a:rPr lang="en-US" dirty="0" smtClean="0"/>
              <a:t>· May be made fun of and laughed at in a derisive way</a:t>
            </a:r>
            <a:br>
              <a:rPr lang="en-US" dirty="0" smtClean="0"/>
            </a:br>
            <a:r>
              <a:rPr lang="en-US" dirty="0" smtClean="0"/>
              <a:t>· May be picked on, pushed around, punched, and cannot defend selves adequately</a:t>
            </a:r>
            <a:br>
              <a:rPr lang="en-US" dirty="0" smtClean="0"/>
            </a:br>
            <a:r>
              <a:rPr lang="en-US" dirty="0" smtClean="0"/>
              <a:t>· May have quarrels or fights from which they try to withdraw (frequently crying)</a:t>
            </a:r>
            <a:br>
              <a:rPr lang="en-US" dirty="0" smtClean="0"/>
            </a:br>
            <a:r>
              <a:rPr lang="en-US" dirty="0" smtClean="0"/>
              <a:t>· May have their books, money, or other belongings taken, damaged, or scattered around</a:t>
            </a:r>
            <a:br>
              <a:rPr lang="en-US" dirty="0" smtClean="0"/>
            </a:br>
            <a:r>
              <a:rPr lang="en-US" dirty="0" smtClean="0"/>
              <a:t>· May have bruises, injuries, cuts, scratches, or torn clothing that cannot be given a natural explanation</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Here are some of the costs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For the victims- anxiety, paranoia, bedwetting, cuts bruises, aggression, depression, and low self esteem.</a:t>
            </a:r>
          </a:p>
          <a:p>
            <a:r>
              <a:rPr lang="en-US" dirty="0" smtClean="0"/>
              <a:t>For bystanders- feelings of extreme discomfort, anxiety, and a feeling of being powerless to stop the bullying.</a:t>
            </a:r>
          </a:p>
          <a:p>
            <a:r>
              <a:rPr lang="en-US" dirty="0" smtClean="0"/>
              <a:t>For </a:t>
            </a:r>
            <a:r>
              <a:rPr lang="en-US" dirty="0" smtClean="0"/>
              <a:t>the bullies-miss the opportunity to learn an alternative to aggression. Research tells us that they often develop a habitual tendency to abuse power. Approximately 25 percent of school bullies will be convicted of a criminal offense in their adult years.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Sources </a:t>
            </a:r>
            <a:endParaRPr lang="en-US" dirty="0"/>
          </a:p>
        </p:txBody>
      </p:sp>
      <p:sp>
        <p:nvSpPr>
          <p:cNvPr id="3" name="Content Placeholder 2"/>
          <p:cNvSpPr>
            <a:spLocks noGrp="1"/>
          </p:cNvSpPr>
          <p:nvPr>
            <p:ph idx="1"/>
          </p:nvPr>
        </p:nvSpPr>
        <p:spPr/>
        <p:txBody>
          <a:bodyPr>
            <a:normAutofit fontScale="70000" lnSpcReduction="20000"/>
          </a:bodyPr>
          <a:lstStyle/>
          <a:p>
            <a:pPr>
              <a:buNone/>
            </a:pPr>
            <a:endParaRPr lang="en-US" dirty="0" smtClean="0"/>
          </a:p>
          <a:p>
            <a:r>
              <a:rPr lang="en-US" b="1" dirty="0" smtClean="0"/>
              <a:t>  </a:t>
            </a:r>
            <a:r>
              <a:rPr lang="en-US" b="1" dirty="0" smtClean="0"/>
              <a:t>1.</a:t>
            </a:r>
            <a:r>
              <a:rPr lang="en-US" b="1" dirty="0" smtClean="0"/>
              <a:t>   </a:t>
            </a:r>
            <a:r>
              <a:rPr lang="en-US" b="1" dirty="0" smtClean="0"/>
              <a:t>Education Center. (2009, December 1). Bullying center information.  Retrieved from </a:t>
            </a:r>
            <a:r>
              <a:rPr lang="en-US" dirty="0" smtClean="0">
                <a:hlinkClick r:id="rId2"/>
              </a:rPr>
              <a:t>http://www.education.com/topic/school-bullying-teasing</a:t>
            </a:r>
            <a:r>
              <a:rPr lang="en-US" dirty="0" smtClean="0">
                <a:hlinkClick r:id="rId2"/>
              </a:rPr>
              <a:t>/</a:t>
            </a:r>
            <a:endParaRPr lang="en-US" dirty="0" smtClean="0"/>
          </a:p>
          <a:p>
            <a:endParaRPr lang="en-US" dirty="0" smtClean="0"/>
          </a:p>
          <a:p>
            <a:r>
              <a:rPr lang="en-US" dirty="0" smtClean="0"/>
              <a:t>2. </a:t>
            </a:r>
            <a:r>
              <a:rPr lang="en-US" b="1" dirty="0" smtClean="0"/>
              <a:t>Stop School </a:t>
            </a:r>
            <a:r>
              <a:rPr lang="en-US" b="1" dirty="0" smtClean="0"/>
              <a:t>Bullying Kalamazoo </a:t>
            </a:r>
            <a:r>
              <a:rPr lang="en-US" b="1" dirty="0" smtClean="0"/>
              <a:t>College's Site Dedicated to Creating Safe Learning Environments for </a:t>
            </a:r>
            <a:r>
              <a:rPr lang="en-US" b="1" dirty="0" smtClean="0"/>
              <a:t>Kids. (2009, December 1). Teachers aid for stopping bullying. Retrieved from </a:t>
            </a:r>
            <a:r>
              <a:rPr lang="en-US" dirty="0" smtClean="0">
                <a:hlinkClick r:id="rId3"/>
              </a:rPr>
              <a:t>http://</a:t>
            </a:r>
            <a:r>
              <a:rPr lang="en-US" dirty="0" smtClean="0">
                <a:hlinkClick r:id="rId3"/>
              </a:rPr>
              <a:t>www.kzoo.edu/psych/stop_bullying/for_teachers/identifying.html</a:t>
            </a:r>
            <a:endParaRPr lang="en-US" dirty="0" smtClean="0"/>
          </a:p>
          <a:p>
            <a:r>
              <a:rPr lang="en-US" dirty="0" smtClean="0"/>
              <a:t>3. No Bully. (2009, December 1). Costs of Bullying. </a:t>
            </a:r>
            <a:r>
              <a:rPr lang="en-US" dirty="0" smtClean="0"/>
              <a:t>Retrieved from </a:t>
            </a:r>
            <a:r>
              <a:rPr lang="en-US" dirty="0" smtClean="0">
                <a:hlinkClick r:id="rId4"/>
              </a:rPr>
              <a:t>http://</a:t>
            </a:r>
            <a:r>
              <a:rPr lang="en-US" dirty="0" smtClean="0">
                <a:hlinkClick r:id="rId4"/>
              </a:rPr>
              <a:t>www.nobully.com/costs.htm</a:t>
            </a:r>
            <a:endParaRPr lang="en-US" dirty="0" smtClean="0"/>
          </a:p>
          <a:p>
            <a:endParaRPr lang="en-US" dirty="0" smtClean="0"/>
          </a:p>
          <a:p>
            <a:endParaRPr lang="en-US" dirty="0" smtClean="0"/>
          </a:p>
          <a:p>
            <a:endParaRPr lang="en-US" dirty="0" smtClean="0"/>
          </a:p>
          <a:p>
            <a:endParaRPr lang="en-US" b="1" dirty="0" smtClean="0"/>
          </a:p>
          <a:p>
            <a:endParaRPr lang="en-US" b="1" dirty="0" smtClean="0"/>
          </a:p>
          <a:p>
            <a:pPr>
              <a:buNone/>
            </a:pP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1646</TotalTime>
  <Words>1541</Words>
  <Application>Microsoft Office PowerPoint</Application>
  <PresentationFormat>On-screen Show (4:3)</PresentationFormat>
  <Paragraphs>34</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Solstice</vt:lpstr>
      <vt:lpstr>School Bullying</vt:lpstr>
      <vt:lpstr>Slide 2</vt:lpstr>
      <vt:lpstr>Things that can help</vt:lpstr>
      <vt:lpstr>Slide 4</vt:lpstr>
      <vt:lpstr>Signs of a bully</vt:lpstr>
      <vt:lpstr>Signs of a victim</vt:lpstr>
      <vt:lpstr>Here are some of the costs</vt:lpstr>
      <vt:lpstr>Sources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School Bullying</dc:title>
  <dc:creator>Rick</dc:creator>
  <cp:lastModifiedBy>zakariao</cp:lastModifiedBy>
  <cp:revision>2</cp:revision>
  <dcterms:created xsi:type="dcterms:W3CDTF">2009-11-29T23:35:47Z</dcterms:created>
  <dcterms:modified xsi:type="dcterms:W3CDTF">2009-12-08T03:40:19Z</dcterms:modified>
</cp:coreProperties>
</file>